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26"/>
  </p:notesMasterIdLst>
  <p:handoutMasterIdLst>
    <p:handoutMasterId r:id="rId27"/>
  </p:handoutMasterIdLst>
  <p:sldIdLst>
    <p:sldId id="792" r:id="rId2"/>
    <p:sldId id="1936" r:id="rId3"/>
    <p:sldId id="1937" r:id="rId4"/>
    <p:sldId id="1888" r:id="rId5"/>
    <p:sldId id="1883" r:id="rId6"/>
    <p:sldId id="1869" r:id="rId7"/>
    <p:sldId id="1863" r:id="rId8"/>
    <p:sldId id="1940" r:id="rId9"/>
    <p:sldId id="1949" r:id="rId10"/>
    <p:sldId id="1950" r:id="rId11"/>
    <p:sldId id="1951" r:id="rId12"/>
    <p:sldId id="1952" r:id="rId13"/>
    <p:sldId id="1860" r:id="rId14"/>
    <p:sldId id="1889" r:id="rId15"/>
    <p:sldId id="1861" r:id="rId16"/>
    <p:sldId id="1947" r:id="rId17"/>
    <p:sldId id="1359" r:id="rId18"/>
    <p:sldId id="1925" r:id="rId19"/>
    <p:sldId id="1864" r:id="rId20"/>
    <p:sldId id="1870" r:id="rId21"/>
    <p:sldId id="1885" r:id="rId22"/>
    <p:sldId id="1944" r:id="rId23"/>
    <p:sldId id="1948" r:id="rId24"/>
    <p:sldId id="1933" r:id="rId25"/>
  </p:sldIdLst>
  <p:sldSz cx="9144000" cy="6858000" type="screen4x3"/>
  <p:notesSz cx="7053263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6000"/>
    <a:srgbClr val="912D01"/>
    <a:srgbClr val="F8900D"/>
    <a:srgbClr val="FFCD23"/>
    <a:srgbClr val="E6AF00"/>
    <a:srgbClr val="902D01"/>
    <a:srgbClr val="802601"/>
    <a:srgbClr val="802D01"/>
    <a:srgbClr val="FFFF4B"/>
    <a:srgbClr val="FED1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85" autoAdjust="0"/>
    <p:restoredTop sz="94701" autoAdjust="0"/>
  </p:normalViewPr>
  <p:slideViewPr>
    <p:cSldViewPr>
      <p:cViewPr varScale="1">
        <p:scale>
          <a:sx n="57" d="100"/>
          <a:sy n="57" d="100"/>
        </p:scale>
        <p:origin x="1238" y="3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736"/>
    </p:cViewPr>
  </p:sorterViewPr>
  <p:notesViewPr>
    <p:cSldViewPr>
      <p:cViewPr>
        <p:scale>
          <a:sx n="100" d="100"/>
          <a:sy n="100" d="100"/>
        </p:scale>
        <p:origin x="-1992" y="-72"/>
      </p:cViewPr>
      <p:guideLst>
        <p:guide orient="horz" pos="2932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566864" y="77898"/>
            <a:ext cx="3841281" cy="619971"/>
          </a:xfrm>
          <a:prstGeom prst="rect">
            <a:avLst/>
          </a:prstGeom>
        </p:spPr>
        <p:txBody>
          <a:bodyPr vert="horz" lIns="93435" tIns="46718" rIns="93435" bIns="46718" rtlCol="0"/>
          <a:lstStyle>
            <a:lvl1pPr algn="ctr" eaLnBrk="0" hangingPunct="0">
              <a:defRPr sz="1100" b="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4618" y="8841741"/>
            <a:ext cx="3057053" cy="465773"/>
          </a:xfrm>
          <a:prstGeom prst="rect">
            <a:avLst/>
          </a:prstGeom>
        </p:spPr>
        <p:txBody>
          <a:bodyPr vert="horz" lIns="93435" tIns="46718" rIns="93435" bIns="46718" rtlCol="0" anchor="b"/>
          <a:lstStyle>
            <a:lvl1pPr algn="r" eaLnBrk="0" hangingPunct="0">
              <a:defRPr sz="1000">
                <a:solidFill>
                  <a:schemeClr val="bg1">
                    <a:lumMod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2318D4C1-2921-444B-ADEB-D3D047B20D17}" type="slidenum">
              <a:rPr lang="en-US">
                <a:solidFill>
                  <a:srgbClr val="3B4445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4445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0" y="8927580"/>
            <a:ext cx="3056414" cy="381520"/>
          </a:xfrm>
          <a:prstGeom prst="rect">
            <a:avLst/>
          </a:prstGeom>
        </p:spPr>
        <p:txBody>
          <a:bodyPr vert="horz" lIns="92580" tIns="46289" rIns="92580" bIns="46289" rtlCol="0"/>
          <a:lstStyle>
            <a:lvl1pPr algn="r">
              <a:defRPr sz="1200"/>
            </a:lvl1pPr>
          </a:lstStyle>
          <a:p>
            <a:pPr algn="l"/>
            <a:endParaRPr lang="en-US" sz="1000" dirty="0">
              <a:solidFill>
                <a:srgbClr val="3B4445"/>
              </a:solidFill>
            </a:endParaRPr>
          </a:p>
          <a:p>
            <a:pPr algn="l"/>
            <a:fld id="{5DF74CE1-F6C7-496D-9853-D287CAB1C8CE}" type="datetimeFigureOut">
              <a:rPr lang="en-US" sz="1000">
                <a:solidFill>
                  <a:srgbClr val="3B4445"/>
                </a:solidFill>
              </a:rPr>
              <a:pPr algn="l"/>
              <a:t>7/29/2022</a:t>
            </a:fld>
            <a:endParaRPr lang="en-US" sz="1000" dirty="0">
              <a:solidFill>
                <a:srgbClr val="3B44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20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4618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698500"/>
            <a:ext cx="4656137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5966" y="4422463"/>
            <a:ext cx="5641333" cy="418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41741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4618" y="8841741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B5A35EA-E869-42C4-BF75-869844ACA3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0421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668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P zli_title_header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144000" cy="1462088"/>
          </a:xfrm>
        </p:spPr>
        <p:txBody>
          <a:bodyPr/>
          <a:lstStyle>
            <a:lvl1pPr algn="ctr">
              <a:defRPr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19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91916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4DA4826B-A430-4813-BECA-CB78FB8C6A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4525" y="214313"/>
            <a:ext cx="1949450" cy="58054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14313"/>
            <a:ext cx="5699125" cy="58054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7B8523E8-F80F-48D0-AB06-EC8D46C8572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76200"/>
            <a:ext cx="7793037" cy="700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43000" y="1143000"/>
            <a:ext cx="7772400" cy="4876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482E6DC-B7DB-4401-A1C3-CB4CB9970FC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4876800"/>
          </a:xfrm>
        </p:spPr>
        <p:txBody>
          <a:bodyPr/>
          <a:lstStyle>
            <a:lvl2pPr>
              <a:buClr>
                <a:srgbClr val="912D01"/>
              </a:buClr>
              <a:defRPr/>
            </a:lvl2pPr>
            <a:lvl4pPr>
              <a:buClr>
                <a:srgbClr val="912D01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800" b="1" cap="all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B444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5B1D3E2-BFC2-4E38-A138-8743C1EAB7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184422-105F-4206-827B-C9F8C0FAD22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162"/>
            <a:ext cx="8001000" cy="8080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63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16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63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16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2CDD67-DA31-42AD-B6D5-87A3F5C4B1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793037" cy="700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1087"/>
            <a:ext cx="3008313" cy="101076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81087"/>
            <a:ext cx="5111750" cy="5091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43137"/>
            <a:ext cx="3008313" cy="40803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D08F4CDE-61AD-4C07-A804-E4D89EE20B0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7B40F9D-D132-4795-84E0-4BAB53DCC70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143000"/>
            <a:ext cx="7772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-1"/>
            <a:ext cx="9144000" cy="91916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980280" y="109537"/>
            <a:ext cx="8163719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62800" y="6409150"/>
            <a:ext cx="1905000" cy="38258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1"/>
          <p:cNvSpPr txBox="1">
            <a:spLocks noChangeArrowheads="1"/>
          </p:cNvSpPr>
          <p:nvPr userDrawn="1"/>
        </p:nvSpPr>
        <p:spPr bwMode="auto">
          <a:xfrm>
            <a:off x="76200" y="6461944"/>
            <a:ext cx="265797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200" dirty="0">
                <a:solidFill>
                  <a:srgbClr val="3B4445"/>
                </a:solidFill>
              </a:rPr>
              <a:t>Copyright © 2022  by Timothy L. Faley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635F9F-4AC5-40E5-A64B-892E38C113D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8083"/>
            <a:ext cx="751680" cy="6029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292759-4D0D-4572-853A-85A2622895F4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9" y="-2"/>
            <a:ext cx="919162" cy="9191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8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12D01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12D01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mailto:Tfaley@UVI.edu" TargetMode="External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5" Type="http://schemas.openxmlformats.org/officeDocument/2006/relationships/image" Target="../media/image6.png"/><Relationship Id="rId4" Type="http://schemas.openxmlformats.org/officeDocument/2006/relationships/image" Target="../media/image1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0.mp4"/><Relationship Id="rId1" Type="http://schemas.microsoft.com/office/2007/relationships/media" Target="../media/media20.mp4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2.mp4"/><Relationship Id="rId1" Type="http://schemas.microsoft.com/office/2007/relationships/media" Target="../media/media22.mp4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3.mp4"/><Relationship Id="rId1" Type="http://schemas.microsoft.com/office/2007/relationships/media" Target="../media/media23.mp4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-12510" y="0"/>
            <a:ext cx="9156510" cy="22860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07446" y="381000"/>
            <a:ext cx="3178954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029" sz="3600" b="1" dirty="0">
                <a:ln w="50800"/>
                <a:solidFill>
                  <a:schemeClr val="bg1"/>
                </a:solidFill>
              </a:rPr>
              <a:t>CLIC 804:</a:t>
            </a:r>
          </a:p>
          <a:p>
            <a:r>
              <a:rPr lang="en-029" sz="3600" b="1" dirty="0">
                <a:ln w="50800"/>
                <a:solidFill>
                  <a:schemeClr val="bg1"/>
                </a:solidFill>
              </a:rPr>
              <a:t>Innovation by</a:t>
            </a:r>
          </a:p>
          <a:p>
            <a:r>
              <a:rPr lang="en-029" sz="3600" b="1" dirty="0">
                <a:ln w="50800"/>
                <a:solidFill>
                  <a:schemeClr val="bg1"/>
                </a:solidFill>
              </a:rPr>
              <a:t>Design</a:t>
            </a:r>
            <a:endParaRPr lang="en-US" sz="3600" b="1" dirty="0">
              <a:ln w="50800"/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895008-640A-49F8-B6C8-5CB4716F3F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10" y="69850"/>
            <a:ext cx="2209800" cy="2209800"/>
          </a:xfrm>
          <a:prstGeom prst="rect">
            <a:avLst/>
          </a:prstGeom>
          <a:solidFill>
            <a:srgbClr val="FED10A"/>
          </a:solidFill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6CA096CC-9060-4B7E-9BA1-608BD5B7E970}"/>
              </a:ext>
            </a:extLst>
          </p:cNvPr>
          <p:cNvSpPr txBox="1">
            <a:spLocks/>
          </p:cNvSpPr>
          <p:nvPr/>
        </p:nvSpPr>
        <p:spPr bwMode="auto">
          <a:xfrm>
            <a:off x="0" y="3908524"/>
            <a:ext cx="9144000" cy="663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B4445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b="1" kern="0" dirty="0"/>
              <a:t>Session 08:</a:t>
            </a:r>
          </a:p>
          <a:p>
            <a:pPr algn="ctr"/>
            <a:r>
              <a:rPr lang="en-US" sz="3200" b="1" kern="0" dirty="0"/>
              <a:t>Pyramid Levels 3 &amp; 4: The Execution Levels</a:t>
            </a:r>
            <a:endParaRPr lang="en-US" sz="3200" dirty="0"/>
          </a:p>
          <a:p>
            <a:pPr algn="ctr"/>
            <a:endParaRPr lang="en-US" sz="3200" b="1" kern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726796-0D3E-4A58-94A2-E0862107665C}"/>
              </a:ext>
            </a:extLst>
          </p:cNvPr>
          <p:cNvSpPr/>
          <p:nvPr/>
        </p:nvSpPr>
        <p:spPr>
          <a:xfrm>
            <a:off x="-12510" y="4751963"/>
            <a:ext cx="915651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3B4445"/>
                </a:solidFill>
              </a:rPr>
              <a:t>Dr. Tim Faley</a:t>
            </a:r>
          </a:p>
          <a:p>
            <a:pPr marL="0" indent="0" algn="ctr">
              <a:buNone/>
            </a:pPr>
            <a:r>
              <a:rPr lang="en-029" sz="1600" dirty="0">
                <a:solidFill>
                  <a:srgbClr val="3B4445"/>
                </a:solidFill>
              </a:rPr>
              <a:t>University of the Virgin Islands</a:t>
            </a:r>
          </a:p>
          <a:p>
            <a:pPr marL="0" indent="0" algn="ctr">
              <a:buNone/>
            </a:pPr>
            <a:r>
              <a:rPr lang="en-029" sz="1600" b="1" dirty="0">
                <a:solidFill>
                  <a:srgbClr val="3B4445"/>
                </a:solidFill>
                <a:hlinkClick r:id="rId6"/>
              </a:rPr>
              <a:t>Tfaley@UVI.edu</a:t>
            </a:r>
            <a:endParaRPr lang="en-029" sz="1600" b="1" dirty="0">
              <a:solidFill>
                <a:srgbClr val="3B4445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32F2DA6-0255-4598-BAAE-064CCB0912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883639"/>
            <a:ext cx="1371600" cy="1974361"/>
          </a:xfrm>
          <a:prstGeom prst="rect">
            <a:avLst/>
          </a:prstGeom>
        </p:spPr>
      </p:pic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F465880D-3A38-4926-8BE6-A28B664EC91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24601" y="6324600"/>
            <a:ext cx="13716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56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584"/>
    </mc:Choice>
    <mc:Fallback xmlns="">
      <p:transition spd="slow" advTm="375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2FBA1-8E71-416D-86E6-A367253F0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Elevator Pitch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9A5A0-CFFB-41D3-B7E9-2C8553B3B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Elevator pitch.  </a:t>
            </a:r>
          </a:p>
          <a:p>
            <a:pPr lvl="1"/>
            <a:r>
              <a:rPr lang="en-US" dirty="0"/>
              <a:t>One to three minute monolog that provides a brief  describes the essence of your innovation project.</a:t>
            </a:r>
          </a:p>
          <a:p>
            <a:pPr lvl="2"/>
            <a:r>
              <a:rPr lang="en-US" dirty="0"/>
              <a:t>The situation</a:t>
            </a:r>
          </a:p>
          <a:p>
            <a:pPr lvl="3"/>
            <a:r>
              <a:rPr lang="en-US" dirty="0"/>
              <a:t>Its importance (size or scope)</a:t>
            </a:r>
          </a:p>
          <a:p>
            <a:pPr lvl="2"/>
            <a:r>
              <a:rPr lang="en-US" dirty="0"/>
              <a:t>The root cause of this situation</a:t>
            </a:r>
          </a:p>
          <a:p>
            <a:pPr lvl="2"/>
            <a:r>
              <a:rPr lang="en-US" dirty="0"/>
              <a:t>Solution concept</a:t>
            </a:r>
          </a:p>
          <a:p>
            <a:pPr lvl="2"/>
            <a:r>
              <a:rPr lang="en-US" dirty="0"/>
              <a:t>Resources required (inclusion depends on audience)</a:t>
            </a:r>
          </a:p>
          <a:p>
            <a:pPr lvl="2"/>
            <a:r>
              <a:rPr lang="en-US" dirty="0"/>
              <a:t>Desired Impact</a:t>
            </a:r>
          </a:p>
          <a:p>
            <a:pPr lvl="1"/>
            <a:r>
              <a:rPr lang="en-US" dirty="0"/>
              <a:t>Ends with “happy to tell you more” offer.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269A8-2498-4ADC-81B0-DDDF0CFE84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C94E652-7A49-4C0E-94C8-4104A9B6BF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24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584"/>
    </mc:Choice>
    <mc:Fallback xmlns="">
      <p:transition spd="slow" advTm="755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0149E-A234-4E19-B904-1E94CA455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Elevator Pitch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A87A4-62F9-43E4-998F-289462221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066800"/>
            <a:ext cx="7924800" cy="4876800"/>
          </a:xfrm>
        </p:spPr>
        <p:txBody>
          <a:bodyPr/>
          <a:lstStyle/>
          <a:p>
            <a:r>
              <a:rPr lang="en-US" sz="1600" dirty="0"/>
              <a:t>The Territory needs more college-educated citizens to support a growing knowledge-based economy. Without that, we will be unable to move beyond the low-waged, tourist-based economy we currently have. </a:t>
            </a:r>
          </a:p>
          <a:p>
            <a:r>
              <a:rPr lang="en-US" sz="1600" dirty="0"/>
              <a:t>Today less that 25% of the students that enter UVI will graduate within 6 years. That is an unacceptable number. These bright students are dropping out because of plummeting grades. Why? We discovered that many of these first-generation college students simply have not developed the higher learning skills they need to successfully navigate the fast-paced, information-heavy college courses. They are trying, and failing, to manage these course using only memorization. We need to show them how to implement higher learning strategies.</a:t>
            </a:r>
          </a:p>
          <a:p>
            <a:r>
              <a:rPr lang="en-US" sz="1600" dirty="0"/>
              <a:t>We are developing a 5-week program to teach at-risk students to  utilize these higher-level learning strategies in their courses. </a:t>
            </a:r>
          </a:p>
          <a:p>
            <a:r>
              <a:rPr lang="en-US" sz="1600" dirty="0"/>
              <a:t>However, our at-risk students generally do not have the financial means of re-taking a course in which they previously performed poorly. Without an ability to retake a course, their grade-point average will keep them at-risk of dropping out of the university. We would like to provide students that have complete our program a single-course scholarship, so they can re-peat a past-failed course, now armed with new learning strategies. We are asking your support to donate money to this special scholarship fund.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6EDE27-67C1-4A83-8C6E-6C7B71D821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7ABD29EE-146A-43BF-AE9E-97E5B6A29F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48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297"/>
    </mc:Choice>
    <mc:Fallback xmlns="">
      <p:transition spd="slow" advTm="442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3E206-B448-4135-BC54-28C9F7819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281" y="123825"/>
            <a:ext cx="8163719" cy="700088"/>
          </a:xfrm>
        </p:spPr>
        <p:txBody>
          <a:bodyPr/>
          <a:lstStyle/>
          <a:p>
            <a:r>
              <a:rPr lang="en-US" dirty="0"/>
              <a:t>Support Pitch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49A76-FE70-4370-A2C8-19635DFA4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176337"/>
            <a:ext cx="8382000" cy="4876800"/>
          </a:xfrm>
        </p:spPr>
        <p:txBody>
          <a:bodyPr/>
          <a:lstStyle/>
          <a:p>
            <a:pPr lvl="0"/>
            <a:r>
              <a:rPr lang="en-US" dirty="0"/>
              <a:t>Support pitch.  </a:t>
            </a:r>
          </a:p>
          <a:p>
            <a:pPr lvl="1"/>
            <a:r>
              <a:rPr lang="en-US" dirty="0"/>
              <a:t>Fifteen to thirty minute presentation with visual aids</a:t>
            </a:r>
          </a:p>
          <a:p>
            <a:pPr lvl="1"/>
            <a:r>
              <a:rPr lang="en-US" dirty="0"/>
              <a:t>Details the situation, desired outcome and root cause</a:t>
            </a:r>
          </a:p>
          <a:p>
            <a:pPr lvl="1"/>
            <a:r>
              <a:rPr lang="en-US" dirty="0"/>
              <a:t>Solution – Adopter Connection</a:t>
            </a:r>
          </a:p>
          <a:p>
            <a:pPr lvl="2"/>
            <a:r>
              <a:rPr lang="en-US" dirty="0"/>
              <a:t>Details the value to Target Adopter of detailed proposed solution</a:t>
            </a:r>
          </a:p>
          <a:p>
            <a:pPr lvl="1"/>
            <a:r>
              <a:rPr lang="en-US" dirty="0"/>
              <a:t>Typically ends with a specific ask or support or call to action</a:t>
            </a:r>
          </a:p>
          <a:p>
            <a:pPr lvl="2"/>
            <a:r>
              <a:rPr lang="en-US" dirty="0"/>
              <a:t>Time</a:t>
            </a:r>
          </a:p>
          <a:p>
            <a:pPr lvl="2"/>
            <a:r>
              <a:rPr lang="en-US" dirty="0"/>
              <a:t>Money</a:t>
            </a:r>
          </a:p>
          <a:p>
            <a:pPr lvl="2"/>
            <a:r>
              <a:rPr lang="en-US" dirty="0"/>
              <a:t>Other </a:t>
            </a:r>
          </a:p>
          <a:p>
            <a:pPr lvl="3"/>
            <a:r>
              <a:rPr lang="en-US" dirty="0"/>
              <a:t>Great if you can make detractors supporters, but we at least want to neutralize them to prevent them from blocking the project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B2B5CA-1C0D-43F3-A10F-A83D16E12D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7413A8EB-D01A-4D27-B835-2AB14995CB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49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924"/>
    </mc:Choice>
    <mc:Fallback xmlns="">
      <p:transition spd="slow" advTm="1039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4F19826-336D-417C-9C10-893C22D85A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1075525"/>
            <a:ext cx="7010401" cy="51236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198F9C-BB6E-4529-96C7-81B75A924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3:  Execution, Stage 1 </a:t>
            </a:r>
            <a:r>
              <a:rPr lang="en-US" sz="2400" dirty="0"/>
              <a:t>(Plan Development)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7E2E6-D00F-4095-A18D-26D838EEDC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D595D92-80DD-4E22-8243-2A67714A35B9}"/>
              </a:ext>
            </a:extLst>
          </p:cNvPr>
          <p:cNvCxnSpPr>
            <a:cxnSpLocks/>
          </p:cNvCxnSpPr>
          <p:nvPr/>
        </p:nvCxnSpPr>
        <p:spPr bwMode="auto">
          <a:xfrm>
            <a:off x="3314700" y="3124200"/>
            <a:ext cx="24003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2752062-99D6-4F36-B138-EBBAE4FF3099}"/>
              </a:ext>
            </a:extLst>
          </p:cNvPr>
          <p:cNvCxnSpPr>
            <a:cxnSpLocks/>
          </p:cNvCxnSpPr>
          <p:nvPr/>
        </p:nvCxnSpPr>
        <p:spPr bwMode="auto">
          <a:xfrm>
            <a:off x="5715000" y="3148666"/>
            <a:ext cx="1165236" cy="202649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DB82365-D376-4739-9B0C-A92591E600A7}"/>
              </a:ext>
            </a:extLst>
          </p:cNvPr>
          <p:cNvCxnSpPr>
            <a:cxnSpLocks/>
          </p:cNvCxnSpPr>
          <p:nvPr/>
        </p:nvCxnSpPr>
        <p:spPr bwMode="auto">
          <a:xfrm flipH="1">
            <a:off x="2197124" y="3169170"/>
            <a:ext cx="1117577" cy="202391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63DF25-37D4-49BB-9E0A-02CBF18D04D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197124" y="5212250"/>
            <a:ext cx="656292" cy="309575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B026E34-468C-460A-9B78-B6D887C2E9FA}"/>
              </a:ext>
            </a:extLst>
          </p:cNvPr>
          <p:cNvCxnSpPr>
            <a:cxnSpLocks/>
          </p:cNvCxnSpPr>
          <p:nvPr/>
        </p:nvCxnSpPr>
        <p:spPr bwMode="auto">
          <a:xfrm flipV="1">
            <a:off x="6208959" y="5175164"/>
            <a:ext cx="676023" cy="29622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BA3A1E-DAF5-4E83-8AF3-176741137A52}"/>
              </a:ext>
            </a:extLst>
          </p:cNvPr>
          <p:cNvCxnSpPr>
            <a:cxnSpLocks/>
          </p:cNvCxnSpPr>
          <p:nvPr/>
        </p:nvCxnSpPr>
        <p:spPr bwMode="auto">
          <a:xfrm>
            <a:off x="3657600" y="4019811"/>
            <a:ext cx="17526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98C69A-4177-47EF-9CB4-109BC343B31A}"/>
              </a:ext>
            </a:extLst>
          </p:cNvPr>
          <p:cNvCxnSpPr>
            <a:cxnSpLocks/>
          </p:cNvCxnSpPr>
          <p:nvPr/>
        </p:nvCxnSpPr>
        <p:spPr bwMode="auto">
          <a:xfrm flipH="1">
            <a:off x="2853416" y="4058590"/>
            <a:ext cx="804185" cy="14128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542415-B76A-4901-8613-4C1C8859F8ED}"/>
              </a:ext>
            </a:extLst>
          </p:cNvPr>
          <p:cNvCxnSpPr>
            <a:cxnSpLocks/>
          </p:cNvCxnSpPr>
          <p:nvPr/>
        </p:nvCxnSpPr>
        <p:spPr bwMode="auto">
          <a:xfrm>
            <a:off x="5404774" y="4019811"/>
            <a:ext cx="804185" cy="144862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71804C32-592A-439F-A949-054EBE24DF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78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44"/>
    </mc:Choice>
    <mc:Fallback xmlns="">
      <p:transition spd="slow" advTm="196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F265ED2-DF0E-4BC9-BABA-AB80ED831D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Pyramid Level 4, Execution Stage 2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F1C5D98-44C1-4E5A-A5ED-21D3F0DDD1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Plan Implementation</a:t>
            </a:r>
          </a:p>
          <a:p>
            <a:r>
              <a:rPr lang="en-US" dirty="0"/>
              <a:t>(Chapter 6)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33E317-DFC3-4938-9014-AC5ADE419C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508D4E84-947B-4333-87DB-40D4364BB96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21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41"/>
    </mc:Choice>
    <mc:Fallback xmlns="">
      <p:transition spd="slow" advTm="210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3E55770-4C65-4676-AC55-76DE1B9D53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1081501"/>
            <a:ext cx="7010401" cy="51236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198F9C-BB6E-4529-96C7-81B75A924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4:  Execution, Stage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7E2E6-D00F-4095-A18D-26D838EEDC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D595D92-80DD-4E22-8243-2A67714A35B9}"/>
              </a:ext>
            </a:extLst>
          </p:cNvPr>
          <p:cNvCxnSpPr>
            <a:cxnSpLocks/>
          </p:cNvCxnSpPr>
          <p:nvPr/>
        </p:nvCxnSpPr>
        <p:spPr bwMode="auto">
          <a:xfrm>
            <a:off x="2847935" y="5500568"/>
            <a:ext cx="1634350" cy="68841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BA3A1E-DAF5-4E83-8AF3-176741137A52}"/>
              </a:ext>
            </a:extLst>
          </p:cNvPr>
          <p:cNvCxnSpPr>
            <a:cxnSpLocks/>
          </p:cNvCxnSpPr>
          <p:nvPr/>
        </p:nvCxnSpPr>
        <p:spPr bwMode="auto">
          <a:xfrm>
            <a:off x="3657600" y="4019811"/>
            <a:ext cx="17526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98C69A-4177-47EF-9CB4-109BC343B31A}"/>
              </a:ext>
            </a:extLst>
          </p:cNvPr>
          <p:cNvCxnSpPr>
            <a:cxnSpLocks/>
          </p:cNvCxnSpPr>
          <p:nvPr/>
        </p:nvCxnSpPr>
        <p:spPr bwMode="auto">
          <a:xfrm flipH="1">
            <a:off x="2853416" y="4019811"/>
            <a:ext cx="804184" cy="148531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542415-B76A-4901-8613-4C1C8859F8ED}"/>
              </a:ext>
            </a:extLst>
          </p:cNvPr>
          <p:cNvCxnSpPr>
            <a:cxnSpLocks/>
          </p:cNvCxnSpPr>
          <p:nvPr/>
        </p:nvCxnSpPr>
        <p:spPr bwMode="auto">
          <a:xfrm>
            <a:off x="5404774" y="4019811"/>
            <a:ext cx="804185" cy="144862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943E9AD-F8E7-4C91-A2D3-E1251D6C647A}"/>
              </a:ext>
            </a:extLst>
          </p:cNvPr>
          <p:cNvCxnSpPr>
            <a:cxnSpLocks/>
          </p:cNvCxnSpPr>
          <p:nvPr/>
        </p:nvCxnSpPr>
        <p:spPr bwMode="auto">
          <a:xfrm flipV="1">
            <a:off x="4482285" y="5466346"/>
            <a:ext cx="1726674" cy="72264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F4D978A9-34E5-44E0-B33D-A4C091218A6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6400798"/>
            <a:ext cx="1726675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658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575"/>
    </mc:Choice>
    <mc:Fallback xmlns="">
      <p:transition spd="slow" advTm="485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38ED9-3487-4ADB-92FE-163ACF0F0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 of the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476C2D-83C7-4BCE-BB24-25D68AAB1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04912"/>
            <a:ext cx="7772400" cy="4876800"/>
          </a:xfrm>
        </p:spPr>
        <p:txBody>
          <a:bodyPr/>
          <a:lstStyle/>
          <a:p>
            <a:r>
              <a:rPr lang="en-US" sz="2400" dirty="0"/>
              <a:t>Level 4 of The Innovation Pyramid is about “getting it done”</a:t>
            </a:r>
          </a:p>
          <a:p>
            <a:pPr lvl="1"/>
            <a:r>
              <a:rPr lang="en-US" sz="2000" dirty="0"/>
              <a:t>Stage 2 of Execution portion of the Pyramid</a:t>
            </a:r>
          </a:p>
          <a:p>
            <a:endParaRPr lang="en-US" sz="2400" dirty="0"/>
          </a:p>
          <a:p>
            <a:r>
              <a:rPr lang="en-US" sz="2400" dirty="0"/>
              <a:t>Too often implementation focuses on the people alone</a:t>
            </a:r>
          </a:p>
          <a:p>
            <a:pPr lvl="1"/>
            <a:r>
              <a:rPr lang="en-US" sz="2000" dirty="0"/>
              <a:t>Does the team have the aggregate Capabilities? (see next slide)</a:t>
            </a:r>
          </a:p>
          <a:p>
            <a:pPr lvl="1"/>
            <a:r>
              <a:rPr lang="en-US" sz="2000" dirty="0"/>
              <a:t>Is their a supportive environment (inside the organization) to assist them? To reward them appropriately?</a:t>
            </a:r>
          </a:p>
          <a:p>
            <a:pPr lvl="1"/>
            <a:r>
              <a:rPr lang="en-US" sz="2000" dirty="0"/>
              <a:t>Is the external environment </a:t>
            </a:r>
          </a:p>
          <a:p>
            <a:pPr lvl="2"/>
            <a:r>
              <a:rPr lang="en-US" sz="1800" dirty="0"/>
              <a:t>Are there externalities (legal, social, political) that could prevent the development or implementation of the innovation?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700A1A-58C4-4D64-8BA5-8995A72CCC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BAD9B989-FC0C-465F-8BC1-87BC9BF42E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800"/>
            <a:ext cx="1524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95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003"/>
    </mc:Choice>
    <mc:Fallback xmlns="">
      <p:transition spd="slow" advTm="54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Capability Map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42150" y="64770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D6F8EAF-F09C-4ABC-A386-EB508159BD2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376" y="2094585"/>
            <a:ext cx="4535424" cy="335767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342293" y="1600200"/>
            <a:ext cx="2343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u="sng" dirty="0">
                <a:solidFill>
                  <a:srgbClr val="912D01"/>
                </a:solidFill>
              </a:rPr>
              <a:t>Team Capability Map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ABAB03E0-BB45-42B9-A984-FBEEB78E1F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64179" y="6477000"/>
            <a:ext cx="1594021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6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317"/>
    </mc:Choice>
    <mc:Fallback xmlns="">
      <p:transition spd="slow" advTm="473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529F4-230C-45F4-B723-74043B48B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Alignment is crucial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E4FE44-C6CC-4781-98F8-059932F6D1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A75CB8E5-01A1-414F-A6F7-A797956F99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371196"/>
            <a:ext cx="6357421" cy="4115608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C89C058-E012-47EE-ACC9-888EB4F20530}"/>
              </a:ext>
            </a:extLst>
          </p:cNvPr>
          <p:cNvSpPr txBox="1"/>
          <p:nvPr/>
        </p:nvSpPr>
        <p:spPr>
          <a:xfrm>
            <a:off x="0" y="6015424"/>
            <a:ext cx="414087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Ref: Modification of Peter Drucker, Management by Objective (1954)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12E900D4-5C65-4021-9D13-E3156EDC8F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00800"/>
            <a:ext cx="1600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77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740"/>
    </mc:Choice>
    <mc:Fallback xmlns="">
      <p:transition spd="slow" advTm="497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8B662-F84A-45F2-8E44-607389AED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Pyramid Level 4: Execution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95BFE-5812-4F7F-B8FE-1DCFB4DE5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Level 4 Is about carrying our the plan</a:t>
            </a:r>
          </a:p>
          <a:p>
            <a:pPr lvl="1"/>
            <a:r>
              <a:rPr lang="en-US" dirty="0"/>
              <a:t>PERFORMANCE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r>
              <a:rPr lang="en-US" dirty="0"/>
              <a:t>The organization’s internal environment (work processes, compensation alignment, etc.) must support the innovation</a:t>
            </a:r>
          </a:p>
          <a:p>
            <a:endParaRPr lang="en-US" dirty="0"/>
          </a:p>
          <a:p>
            <a:r>
              <a:rPr lang="en-US" dirty="0"/>
              <a:t>External environment can impact both the innovator and the adopter,  making it challenging for both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4DA323-0B57-45BC-AABD-C92282411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06E7099C-C4C4-45E7-AB3F-A049259B9D5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798"/>
            <a:ext cx="1676400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43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948"/>
    </mc:Choice>
    <mc:Fallback xmlns="">
      <p:transition spd="slow" advTm="359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2A4B13-5DB9-4923-98A2-C4F037FB5B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42890">
            <a:off x="342929" y="1209248"/>
            <a:ext cx="6442019" cy="47082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34FF04-53C9-4D4E-B0D8-2CE392D11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Pyramid Flow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1AF127-0180-44DD-973D-A43A4ECF24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FF1085-E360-4D01-99FA-32313A73B806}"/>
              </a:ext>
            </a:extLst>
          </p:cNvPr>
          <p:cNvSpPr txBox="1"/>
          <p:nvPr/>
        </p:nvSpPr>
        <p:spPr>
          <a:xfrm rot="2483969">
            <a:off x="5699024" y="3658825"/>
            <a:ext cx="2260555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Level 1: Design Stage 1</a:t>
            </a:r>
          </a:p>
          <a:p>
            <a:endParaRPr lang="en-US" sz="1000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Level 2: Design Stage 2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Level 3: Execution Stage 1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Level 4: Execution Stage 2</a:t>
            </a:r>
          </a:p>
        </p:txBody>
      </p:sp>
      <p:sp>
        <p:nvSpPr>
          <p:cNvPr id="7" name="Arrow: Notched Right 6">
            <a:extLst>
              <a:ext uri="{FF2B5EF4-FFF2-40B4-BE49-F238E27FC236}">
                <a16:creationId xmlns:a16="http://schemas.microsoft.com/office/drawing/2014/main" id="{F7B8D8C7-03EB-422F-BD5E-671C09F9BA1C}"/>
              </a:ext>
            </a:extLst>
          </p:cNvPr>
          <p:cNvSpPr/>
          <p:nvPr/>
        </p:nvSpPr>
        <p:spPr bwMode="auto">
          <a:xfrm rot="7664567">
            <a:off x="7020264" y="5252998"/>
            <a:ext cx="1694406" cy="196494"/>
          </a:xfrm>
          <a:prstGeom prst="notchedRightArrow">
            <a:avLst/>
          </a:prstGeom>
          <a:solidFill>
            <a:srgbClr val="F8900D"/>
          </a:solidFill>
          <a:ln w="9525" cap="flat" cmpd="sng" algn="ctr">
            <a:solidFill>
              <a:srgbClr val="912D0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010FB47-B937-4D94-BD57-FC24976E3277}"/>
              </a:ext>
            </a:extLst>
          </p:cNvPr>
          <p:cNvCxnSpPr>
            <a:cxnSpLocks/>
          </p:cNvCxnSpPr>
          <p:nvPr/>
        </p:nvCxnSpPr>
        <p:spPr bwMode="auto">
          <a:xfrm flipV="1">
            <a:off x="2362200" y="2692398"/>
            <a:ext cx="1934631" cy="96520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C563B93-9FF7-48AF-A821-7D3A7567C866}"/>
              </a:ext>
            </a:extLst>
          </p:cNvPr>
          <p:cNvCxnSpPr>
            <a:cxnSpLocks/>
          </p:cNvCxnSpPr>
          <p:nvPr/>
        </p:nvCxnSpPr>
        <p:spPr bwMode="auto">
          <a:xfrm>
            <a:off x="4296831" y="2710074"/>
            <a:ext cx="1804088" cy="117612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BEE0F6-48E8-4838-9566-09698E0BD327}"/>
              </a:ext>
            </a:extLst>
          </p:cNvPr>
          <p:cNvCxnSpPr>
            <a:cxnSpLocks/>
          </p:cNvCxnSpPr>
          <p:nvPr/>
        </p:nvCxnSpPr>
        <p:spPr bwMode="auto">
          <a:xfrm flipH="1">
            <a:off x="2213135" y="3657600"/>
            <a:ext cx="98582" cy="21336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A2E5353-D6D4-4561-AD9F-ACD95771D74D}"/>
              </a:ext>
            </a:extLst>
          </p:cNvPr>
          <p:cNvCxnSpPr>
            <a:cxnSpLocks/>
            <a:stCxn id="3" idx="2"/>
          </p:cNvCxnSpPr>
          <p:nvPr/>
        </p:nvCxnSpPr>
        <p:spPr bwMode="auto">
          <a:xfrm flipH="1">
            <a:off x="2208012" y="5680079"/>
            <a:ext cx="2386120" cy="11911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33F7931-4EDA-436E-912A-81575E6F10EB}"/>
              </a:ext>
            </a:extLst>
          </p:cNvPr>
          <p:cNvCxnSpPr>
            <a:cxnSpLocks/>
          </p:cNvCxnSpPr>
          <p:nvPr/>
        </p:nvCxnSpPr>
        <p:spPr bwMode="auto">
          <a:xfrm flipH="1">
            <a:off x="4572000" y="3903876"/>
            <a:ext cx="1528919" cy="177620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DA99320D-5501-4DAD-A26E-EE4416F503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605746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21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32"/>
    </mc:Choice>
    <mc:Fallback xmlns="">
      <p:transition spd="slow" advTm="173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C5762-ED3A-453A-B559-3095AB30F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 of Execution, Stage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B31AF-67D1-4F81-A03C-734CB5787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4876800"/>
          </a:xfrm>
        </p:spPr>
        <p:txBody>
          <a:bodyPr/>
          <a:lstStyle/>
          <a:p>
            <a:r>
              <a:rPr lang="en-US" sz="2400" dirty="0"/>
              <a:t>Innovation has been created</a:t>
            </a:r>
          </a:p>
          <a:p>
            <a:r>
              <a:rPr lang="en-US" sz="2400" dirty="0"/>
              <a:t>Innovation has been delivered to adopter</a:t>
            </a:r>
          </a:p>
          <a:p>
            <a:r>
              <a:rPr lang="en-US" sz="2400" dirty="0"/>
              <a:t>Variance Report Created</a:t>
            </a:r>
          </a:p>
          <a:p>
            <a:pPr lvl="1"/>
            <a:r>
              <a:rPr lang="en-US" sz="2000" dirty="0"/>
              <a:t>Financial (costs and revenues)</a:t>
            </a:r>
          </a:p>
          <a:p>
            <a:pPr lvl="1"/>
            <a:r>
              <a:rPr lang="en-US" sz="2000" dirty="0"/>
              <a:t>Operations</a:t>
            </a:r>
          </a:p>
          <a:p>
            <a:pPr lvl="2"/>
            <a:r>
              <a:rPr lang="en-US" sz="1800" dirty="0"/>
              <a:t>Tasks and timing</a:t>
            </a:r>
          </a:p>
          <a:p>
            <a:pPr lvl="2"/>
            <a:r>
              <a:rPr lang="en-US" sz="1800" dirty="0"/>
              <a:t>Internal team performance </a:t>
            </a:r>
          </a:p>
          <a:p>
            <a:pPr lvl="3"/>
            <a:r>
              <a:rPr lang="en-US" sz="1800" dirty="0"/>
              <a:t>Internal environment</a:t>
            </a:r>
          </a:p>
          <a:p>
            <a:pPr lvl="2"/>
            <a:r>
              <a:rPr lang="en-US" sz="1800" dirty="0"/>
              <a:t>Collaborator performance versus plan</a:t>
            </a:r>
          </a:p>
          <a:p>
            <a:pPr lvl="2"/>
            <a:r>
              <a:rPr lang="en-US" sz="1800" dirty="0"/>
              <a:t>Externalities</a:t>
            </a:r>
          </a:p>
          <a:p>
            <a:pPr lvl="1"/>
            <a:r>
              <a:rPr lang="en-US" sz="2000" dirty="0"/>
              <a:t>Adopter adoption versus plan</a:t>
            </a:r>
          </a:p>
          <a:p>
            <a:pPr lvl="2"/>
            <a:r>
              <a:rPr lang="en-US" sz="1800" dirty="0"/>
              <a:t>Quality (validation of value proposition) and Quantity (number of adopters versus plan)</a:t>
            </a:r>
          </a:p>
          <a:p>
            <a:pPr lvl="2"/>
            <a:r>
              <a:rPr lang="en-US" sz="1800" dirty="0"/>
              <a:t>Adopter environment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6A37F-0B78-4278-9467-9279542E75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F3B13318-8577-44CC-A848-A4BBB6420D1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752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68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322"/>
    </mc:Choice>
    <mc:Fallback xmlns="">
      <p:transition spd="slow" advTm="2303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98F9C-BB6E-4529-96C7-81B75A924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4:  Execution, Stage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7E2E6-D00F-4095-A18D-26D838EEDC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948E5D1-E738-47EB-9267-A7872D2D3B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1081501"/>
            <a:ext cx="7010401" cy="512362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964ECA-FC0D-4DAF-9F7A-915D23025D6C}"/>
              </a:ext>
            </a:extLst>
          </p:cNvPr>
          <p:cNvCxnSpPr>
            <a:cxnSpLocks/>
          </p:cNvCxnSpPr>
          <p:nvPr/>
        </p:nvCxnSpPr>
        <p:spPr bwMode="auto">
          <a:xfrm>
            <a:off x="2847935" y="5500568"/>
            <a:ext cx="1634350" cy="68841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0C33E32-086C-4747-A048-F438BB447EBE}"/>
              </a:ext>
            </a:extLst>
          </p:cNvPr>
          <p:cNvCxnSpPr>
            <a:cxnSpLocks/>
          </p:cNvCxnSpPr>
          <p:nvPr/>
        </p:nvCxnSpPr>
        <p:spPr bwMode="auto">
          <a:xfrm>
            <a:off x="3657600" y="4019811"/>
            <a:ext cx="17526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64E4929-6B03-4D55-9C95-935B841FEA3C}"/>
              </a:ext>
            </a:extLst>
          </p:cNvPr>
          <p:cNvCxnSpPr>
            <a:cxnSpLocks/>
          </p:cNvCxnSpPr>
          <p:nvPr/>
        </p:nvCxnSpPr>
        <p:spPr bwMode="auto">
          <a:xfrm flipH="1">
            <a:off x="2853416" y="4019811"/>
            <a:ext cx="804184" cy="148531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5014FB1-73B2-4788-A016-CB18C6C2ED62}"/>
              </a:ext>
            </a:extLst>
          </p:cNvPr>
          <p:cNvCxnSpPr>
            <a:cxnSpLocks/>
          </p:cNvCxnSpPr>
          <p:nvPr/>
        </p:nvCxnSpPr>
        <p:spPr bwMode="auto">
          <a:xfrm>
            <a:off x="5404774" y="4019811"/>
            <a:ext cx="804185" cy="144862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9428E4A-CBFC-4CE2-AC2A-F07607A85464}"/>
              </a:ext>
            </a:extLst>
          </p:cNvPr>
          <p:cNvCxnSpPr>
            <a:cxnSpLocks/>
          </p:cNvCxnSpPr>
          <p:nvPr/>
        </p:nvCxnSpPr>
        <p:spPr bwMode="auto">
          <a:xfrm flipV="1">
            <a:off x="4482285" y="5466346"/>
            <a:ext cx="1726674" cy="72264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17484AA3-F079-49AB-9E35-D6F15936E4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6998"/>
            <a:ext cx="1634350" cy="38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43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99"/>
    </mc:Choice>
    <mc:Fallback xmlns="">
      <p:transition spd="slow" advTm="168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50FF8-D3CD-4D54-9277-814EB2B62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mistakes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EADA84-84BD-41D1-8528-68FBCA093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90600"/>
            <a:ext cx="7772400" cy="4876800"/>
          </a:xfrm>
        </p:spPr>
        <p:txBody>
          <a:bodyPr/>
          <a:lstStyle/>
          <a:p>
            <a:r>
              <a:rPr lang="en-US" dirty="0"/>
              <a:t>Innovator POV only, forget about the Adopter’s POV</a:t>
            </a:r>
          </a:p>
          <a:p>
            <a:endParaRPr lang="en-US" dirty="0"/>
          </a:p>
          <a:p>
            <a:r>
              <a:rPr lang="en-US" dirty="0"/>
              <a:t>Plan does not identify the necessary recourses</a:t>
            </a:r>
          </a:p>
          <a:p>
            <a:pPr lvl="1"/>
            <a:r>
              <a:rPr lang="en-US" dirty="0"/>
              <a:t>“Ready to go, just need the resources” is NOT a plan. It is half a plan …. and a hope.</a:t>
            </a:r>
          </a:p>
          <a:p>
            <a:endParaRPr lang="en-US" dirty="0"/>
          </a:p>
          <a:p>
            <a:r>
              <a:rPr lang="en-US" dirty="0"/>
              <a:t>Ignores the externalities</a:t>
            </a:r>
          </a:p>
          <a:p>
            <a:pPr lvl="1"/>
            <a:r>
              <a:rPr lang="en-US" dirty="0"/>
              <a:t>Items (legal, social, political, etc.) that could inhibit or halt the development or implementation or its delivery to the adopter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804450-5447-481B-9E9C-5331123705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089CC34D-3F73-48FA-AC3D-3530FC4241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800"/>
            <a:ext cx="1828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54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909"/>
    </mc:Choice>
    <mc:Fallback xmlns="">
      <p:transition spd="slow" advTm="1349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65320-81E8-451A-A5A5-1F6BFDE6D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4536E6-4978-4724-9CF8-E8A38E64F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Separating the “Plan” from its “implementation” allows us to focus on primary issues of each.</a:t>
            </a:r>
          </a:p>
          <a:p>
            <a:r>
              <a:rPr lang="en-US" dirty="0"/>
              <a:t>That separation also aids in the entire Pyramid assessment (next session) that should take place after the innovation project is completed</a:t>
            </a:r>
          </a:p>
          <a:p>
            <a:r>
              <a:rPr lang="en-US" dirty="0"/>
              <a:t>The plan need acquirable resources (“pledged,” but not necessarily committed)</a:t>
            </a:r>
          </a:p>
          <a:p>
            <a:r>
              <a:rPr lang="en-US" dirty="0"/>
              <a:t>Plan is also a selling device to obtain resources</a:t>
            </a:r>
          </a:p>
          <a:p>
            <a:r>
              <a:rPr lang="en-US" dirty="0"/>
              <a:t>Implementation requires people, of course, but also alignment conducive internal and external environments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5D17B2-C217-4612-BCC0-4A02A63858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B19B1312-5B43-414C-8D5F-5FF5971E038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6764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07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492"/>
    </mc:Choice>
    <mc:Fallback xmlns="">
      <p:transition spd="slow" advTm="1474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981200"/>
            <a:ext cx="5257800" cy="259080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See syllabus for time/date of next Zoom session.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177D75-A96F-4F10-87E8-1846EE957A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9" t="25555" r="35555" b="41111"/>
          <a:stretch/>
        </p:blipFill>
        <p:spPr>
          <a:xfrm>
            <a:off x="5702300" y="1447800"/>
            <a:ext cx="2920999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584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E30D6-ABF0-47C1-826F-DF0D07DDB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 Stages to Execution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EDF82-80EF-4BCB-A4CA-60C2B45DE3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Execution has 2 separate and distinct stages</a:t>
            </a:r>
          </a:p>
          <a:p>
            <a:pPr lvl="1"/>
            <a:r>
              <a:rPr lang="en-US" dirty="0"/>
              <a:t>Plan</a:t>
            </a:r>
          </a:p>
          <a:p>
            <a:pPr lvl="1"/>
            <a:r>
              <a:rPr lang="en-US" dirty="0"/>
              <a:t>Implementation (Perform)</a:t>
            </a:r>
          </a:p>
          <a:p>
            <a:pPr lvl="1"/>
            <a:endParaRPr lang="en-US" dirty="0"/>
          </a:p>
          <a:p>
            <a:r>
              <a:rPr lang="en-US" dirty="0"/>
              <a:t>Important to separate the two</a:t>
            </a:r>
          </a:p>
          <a:p>
            <a:endParaRPr lang="en-US" dirty="0"/>
          </a:p>
          <a:p>
            <a:r>
              <a:rPr lang="en-US" dirty="0"/>
              <a:t>We will discuss them together in this course ONLY because the focus on this course is on DESIGN and not Execution. </a:t>
            </a:r>
          </a:p>
          <a:p>
            <a:pPr lvl="1"/>
            <a:r>
              <a:rPr lang="en-US" dirty="0"/>
              <a:t>Make no mistake, separating these two components of execution is important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D0C699-A859-4414-B317-B4856EE4D6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160392F8-C8C9-4B77-9433-33DF4C69AF3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6002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61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248"/>
    </mc:Choice>
    <mc:Fallback xmlns="">
      <p:transition spd="slow" advTm="462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F265ED2-DF0E-4BC9-BABA-AB80ED831D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Pyramid Level 3, Execution Stage 1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F1C5D98-44C1-4E5A-A5ED-21D3F0DDD1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Plan Development</a:t>
            </a:r>
          </a:p>
          <a:p>
            <a:r>
              <a:rPr lang="en-US" dirty="0"/>
              <a:t>(Chapter 5)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33E317-DFC3-4938-9014-AC5ADE419C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E5478567-BD67-4DBF-894A-88A0C300E5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5412"/>
            <a:ext cx="1905000" cy="38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87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74"/>
    </mc:Choice>
    <mc:Fallback xmlns="">
      <p:transition spd="slow" advTm="123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74D7365-7B9D-44D6-A737-BC90A1036D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1063573"/>
            <a:ext cx="7010401" cy="51236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198F9C-BB6E-4529-96C7-81B75A924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3:  Execution, Stage I (Plan)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7E2E6-D00F-4095-A18D-26D838EEDC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D595D92-80DD-4E22-8243-2A67714A35B9}"/>
              </a:ext>
            </a:extLst>
          </p:cNvPr>
          <p:cNvCxnSpPr>
            <a:cxnSpLocks/>
          </p:cNvCxnSpPr>
          <p:nvPr/>
        </p:nvCxnSpPr>
        <p:spPr bwMode="auto">
          <a:xfrm>
            <a:off x="3314700" y="3124200"/>
            <a:ext cx="24003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2752062-99D6-4F36-B138-EBBAE4FF3099}"/>
              </a:ext>
            </a:extLst>
          </p:cNvPr>
          <p:cNvCxnSpPr>
            <a:cxnSpLocks/>
          </p:cNvCxnSpPr>
          <p:nvPr/>
        </p:nvCxnSpPr>
        <p:spPr bwMode="auto">
          <a:xfrm>
            <a:off x="5715000" y="3148666"/>
            <a:ext cx="1165236" cy="202649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DB82365-D376-4739-9B0C-A92591E600A7}"/>
              </a:ext>
            </a:extLst>
          </p:cNvPr>
          <p:cNvCxnSpPr>
            <a:cxnSpLocks/>
          </p:cNvCxnSpPr>
          <p:nvPr/>
        </p:nvCxnSpPr>
        <p:spPr bwMode="auto">
          <a:xfrm flipH="1">
            <a:off x="2197124" y="3169170"/>
            <a:ext cx="1117577" cy="202391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63DF25-37D4-49BB-9E0A-02CBF18D04D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197124" y="5212250"/>
            <a:ext cx="656292" cy="309575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B026E34-468C-460A-9B78-B6D887C2E9FA}"/>
              </a:ext>
            </a:extLst>
          </p:cNvPr>
          <p:cNvCxnSpPr>
            <a:cxnSpLocks/>
          </p:cNvCxnSpPr>
          <p:nvPr/>
        </p:nvCxnSpPr>
        <p:spPr bwMode="auto">
          <a:xfrm flipV="1">
            <a:off x="6208959" y="5175164"/>
            <a:ext cx="676023" cy="29622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BA3A1E-DAF5-4E83-8AF3-176741137A52}"/>
              </a:ext>
            </a:extLst>
          </p:cNvPr>
          <p:cNvCxnSpPr>
            <a:cxnSpLocks/>
          </p:cNvCxnSpPr>
          <p:nvPr/>
        </p:nvCxnSpPr>
        <p:spPr bwMode="auto">
          <a:xfrm>
            <a:off x="3657600" y="4019811"/>
            <a:ext cx="17526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98C69A-4177-47EF-9CB4-109BC343B31A}"/>
              </a:ext>
            </a:extLst>
          </p:cNvPr>
          <p:cNvCxnSpPr>
            <a:cxnSpLocks/>
          </p:cNvCxnSpPr>
          <p:nvPr/>
        </p:nvCxnSpPr>
        <p:spPr bwMode="auto">
          <a:xfrm flipH="1">
            <a:off x="2853416" y="4058590"/>
            <a:ext cx="804185" cy="14128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542415-B76A-4901-8613-4C1C8859F8ED}"/>
              </a:ext>
            </a:extLst>
          </p:cNvPr>
          <p:cNvCxnSpPr>
            <a:cxnSpLocks/>
          </p:cNvCxnSpPr>
          <p:nvPr/>
        </p:nvCxnSpPr>
        <p:spPr bwMode="auto">
          <a:xfrm>
            <a:off x="5404774" y="4019811"/>
            <a:ext cx="804185" cy="144862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B8AFE7A5-CBCE-45AD-9EBE-05B2EDF335E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00798"/>
            <a:ext cx="1875492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0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783"/>
    </mc:Choice>
    <mc:Fallback xmlns="">
      <p:transition spd="slow" advTm="437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C5762-ED3A-453A-B559-3095AB30F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 of Execution, Stage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B31AF-67D1-4F81-A03C-734CB5787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Actionable plan</a:t>
            </a:r>
          </a:p>
          <a:p>
            <a:pPr lvl="1"/>
            <a:r>
              <a:rPr lang="en-US" dirty="0"/>
              <a:t>For both </a:t>
            </a:r>
            <a:r>
              <a:rPr lang="en-US" i="1" dirty="0"/>
              <a:t>creating</a:t>
            </a:r>
            <a:r>
              <a:rPr lang="en-US" dirty="0"/>
              <a:t> the innovation and </a:t>
            </a:r>
            <a:r>
              <a:rPr lang="en-US" i="1" dirty="0"/>
              <a:t>delivering</a:t>
            </a:r>
            <a:r>
              <a:rPr lang="en-US" dirty="0"/>
              <a:t> it to the adopter</a:t>
            </a:r>
          </a:p>
          <a:p>
            <a:pPr lvl="1"/>
            <a:r>
              <a:rPr lang="en-US" dirty="0"/>
              <a:t>What will be done inside organization?</a:t>
            </a:r>
          </a:p>
          <a:p>
            <a:pPr lvl="2"/>
            <a:r>
              <a:rPr lang="en-US" dirty="0"/>
              <a:t>Internal implementation team identified</a:t>
            </a:r>
          </a:p>
          <a:p>
            <a:pPr lvl="1"/>
            <a:r>
              <a:rPr lang="en-US" dirty="0"/>
              <a:t>What activities will take place outside organization?</a:t>
            </a:r>
          </a:p>
          <a:p>
            <a:pPr lvl="2"/>
            <a:r>
              <a:rPr lang="en-US" dirty="0"/>
              <a:t>Identification and alignment of all external collaborators</a:t>
            </a:r>
          </a:p>
          <a:p>
            <a:r>
              <a:rPr lang="en-US" dirty="0"/>
              <a:t>All resources necessary to implement plan are identified and acquirable, but not yet acquired.</a:t>
            </a:r>
          </a:p>
          <a:p>
            <a:r>
              <a:rPr lang="en-US" dirty="0"/>
              <a:t>All collaborators identified and on-board. </a:t>
            </a:r>
          </a:p>
          <a:p>
            <a:pPr lvl="1"/>
            <a:r>
              <a:rPr lang="en-US" dirty="0"/>
              <a:t>“MOU-level” not “contract-level” agreements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6A37F-0B78-4278-9467-9279542E75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BA695199-BD6A-49C8-A61D-8275FAD4ABD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0" y="6477000"/>
            <a:ext cx="1905001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63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249"/>
    </mc:Choice>
    <mc:Fallback xmlns="">
      <p:transition spd="slow" advTm="1832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8B662-F84A-45F2-8E44-607389AED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Execution is mainly innovator’s POV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95BFE-5812-4F7F-B8FE-1DCFB4DE5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90600"/>
            <a:ext cx="7772400" cy="4876800"/>
          </a:xfrm>
        </p:spPr>
        <p:txBody>
          <a:bodyPr/>
          <a:lstStyle/>
          <a:p>
            <a:r>
              <a:rPr lang="en-US" sz="2400" dirty="0"/>
              <a:t>… BUT</a:t>
            </a:r>
          </a:p>
          <a:p>
            <a:pPr lvl="1"/>
            <a:r>
              <a:rPr lang="en-US" sz="2000" dirty="0"/>
              <a:t>Must make sure there is a pathway for the adopter to obtain the innovation</a:t>
            </a:r>
          </a:p>
          <a:p>
            <a:pPr lvl="1"/>
            <a:r>
              <a:rPr lang="en-US" sz="2000" dirty="0"/>
              <a:t>Plan must therefore consider both the Innovation Creator’s and Adopter’s environments</a:t>
            </a:r>
          </a:p>
          <a:p>
            <a:pPr lvl="1"/>
            <a:endParaRPr lang="en-US" sz="1800" dirty="0"/>
          </a:p>
          <a:p>
            <a:r>
              <a:rPr lang="en-US" sz="2400" dirty="0"/>
              <a:t>Must have resources to execute the plan or must adjust the plan</a:t>
            </a:r>
          </a:p>
          <a:p>
            <a:pPr lvl="1"/>
            <a:r>
              <a:rPr lang="en-US" sz="2000" dirty="0"/>
              <a:t>REVENUE model also needs to part of “Resources” element if the innovation is going to be “commercial”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4DA323-0B57-45BC-AABD-C92282411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CBB047-1442-42DA-AEC9-F6439239BC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4953000"/>
            <a:ext cx="6629400" cy="1312010"/>
          </a:xfrm>
          <a:prstGeom prst="rect">
            <a:avLst/>
          </a:prstGeom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39F13D94-F2C1-419E-8417-FFCE53398CF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00800"/>
            <a:ext cx="1828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07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033"/>
    </mc:Choice>
    <mc:Fallback xmlns="">
      <p:transition spd="slow" advTm="1780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68186-6B53-479D-9FB1-B02584609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Plan’s other 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7EDAD-2410-4834-80FF-92057C657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90600"/>
            <a:ext cx="7772400" cy="4876800"/>
          </a:xfrm>
        </p:spPr>
        <p:txBody>
          <a:bodyPr/>
          <a:lstStyle/>
          <a:p>
            <a:r>
              <a:rPr lang="en-US" dirty="0"/>
              <a:t>Primarily the plan is a set of instructions on how the implementation team will create and deliver the innovation. But…</a:t>
            </a:r>
          </a:p>
          <a:p>
            <a:r>
              <a:rPr lang="en-US" dirty="0"/>
              <a:t>Plan is also a COMMUNICATION and SALES platform</a:t>
            </a:r>
          </a:p>
          <a:p>
            <a:pPr lvl="1"/>
            <a:r>
              <a:rPr lang="en-US" dirty="0"/>
              <a:t>Used to align support from your supporters</a:t>
            </a:r>
          </a:p>
          <a:p>
            <a:pPr lvl="1"/>
            <a:r>
              <a:rPr lang="en-US" dirty="0"/>
              <a:t>Turn or neutralize your distractors</a:t>
            </a:r>
          </a:p>
          <a:p>
            <a:r>
              <a:rPr lang="en-US" dirty="0"/>
              <a:t>Various levels of the “sell” portion of the plan</a:t>
            </a:r>
          </a:p>
          <a:p>
            <a:pPr lvl="1"/>
            <a:r>
              <a:rPr lang="en-US" dirty="0"/>
              <a:t>Core concept opener</a:t>
            </a:r>
          </a:p>
          <a:p>
            <a:pPr lvl="1"/>
            <a:r>
              <a:rPr lang="en-US" dirty="0"/>
              <a:t>Elevator pitch</a:t>
            </a:r>
          </a:p>
          <a:p>
            <a:pPr lvl="1"/>
            <a:r>
              <a:rPr lang="en-US" dirty="0"/>
              <a:t>Support pitch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A20F16-433A-4CA1-8E85-D0681E52D0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6F8939BD-B01C-42F7-829D-A875252203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800"/>
            <a:ext cx="1600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40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522"/>
    </mc:Choice>
    <mc:Fallback xmlns="">
      <p:transition spd="slow" advTm="1275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36C61-FD39-42EB-8F7B-EF25BE87D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Concept Opener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B186B-FC61-41CD-BC3F-0A1C96C3D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Core concept opener.  </a:t>
            </a:r>
          </a:p>
          <a:p>
            <a:pPr lvl="1"/>
            <a:r>
              <a:rPr lang="en-US" dirty="0"/>
              <a:t>One or two sentences (should be able to say in one breath!)</a:t>
            </a:r>
          </a:p>
          <a:p>
            <a:pPr lvl="1"/>
            <a:r>
              <a:rPr lang="en-US" dirty="0"/>
              <a:t>Describes the essence of your innovation project</a:t>
            </a:r>
          </a:p>
          <a:p>
            <a:pPr lvl="2"/>
            <a:r>
              <a:rPr lang="en-US" dirty="0"/>
              <a:t>The situation</a:t>
            </a:r>
          </a:p>
          <a:p>
            <a:pPr lvl="2"/>
            <a:r>
              <a:rPr lang="en-US" dirty="0"/>
              <a:t>Desire impact</a:t>
            </a:r>
          </a:p>
          <a:p>
            <a:pPr lvl="2"/>
            <a:r>
              <a:rPr lang="en-US" dirty="0"/>
              <a:t>Approach for resolving the situation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r>
              <a:rPr lang="en-US" dirty="0"/>
              <a:t>Example. We are working on a program to teach students that are on the verge of flunking out of the university new learning strategies.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073CE0-3A2E-4E5E-A493-9C4A44A858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88150F6-F8BF-41EB-B0F5-5B4B9DAEBE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6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370"/>
    </mc:Choice>
    <mc:Fallback xmlns="">
      <p:transition spd="slow" advTm="105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lank">
  <a:themeElements>
    <a:clrScheme name="blank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10244</TotalTime>
  <Words>1220</Words>
  <Application>Microsoft Office PowerPoint</Application>
  <PresentationFormat>On-screen Show (4:3)</PresentationFormat>
  <Paragraphs>176</Paragraphs>
  <Slides>24</Slides>
  <Notes>1</Notes>
  <HiddenSlides>0</HiddenSlides>
  <MMClips>23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Times New Roman</vt:lpstr>
      <vt:lpstr>Wingdings</vt:lpstr>
      <vt:lpstr>blank</vt:lpstr>
      <vt:lpstr>PowerPoint Presentation</vt:lpstr>
      <vt:lpstr>Pyramid Flow</vt:lpstr>
      <vt:lpstr>2 Stages to Execution</vt:lpstr>
      <vt:lpstr>Pyramid Level 3, Execution Stage 1</vt:lpstr>
      <vt:lpstr>Level 3:  Execution, Stage I (Plan)</vt:lpstr>
      <vt:lpstr>Outcome of Execution, Stage 1</vt:lpstr>
      <vt:lpstr>Execution is mainly innovator’s POV</vt:lpstr>
      <vt:lpstr>The Plan’s other purpose</vt:lpstr>
      <vt:lpstr>Core Concept Opener</vt:lpstr>
      <vt:lpstr>Elevator Pitch</vt:lpstr>
      <vt:lpstr>Elevator Pitch Example</vt:lpstr>
      <vt:lpstr>Support Pitch</vt:lpstr>
      <vt:lpstr>Level 3:  Execution, Stage 1 (Plan Development) </vt:lpstr>
      <vt:lpstr>Pyramid Level 4, Execution Stage 2</vt:lpstr>
      <vt:lpstr>Level 4:  Execution, Stage 2</vt:lpstr>
      <vt:lpstr>Implementation of the Plan</vt:lpstr>
      <vt:lpstr>Team Capability Map</vt:lpstr>
      <vt:lpstr>Alignment is crucial</vt:lpstr>
      <vt:lpstr>Pyramid Level 4: Execution </vt:lpstr>
      <vt:lpstr>Outcome of Execution, Stage 2</vt:lpstr>
      <vt:lpstr>Level 4:  Execution, Stage 2</vt:lpstr>
      <vt:lpstr>Common mistakes</vt:lpstr>
      <vt:lpstr>Summary</vt:lpstr>
      <vt:lpstr>Questions?</vt:lpstr>
    </vt:vector>
  </TitlesOfParts>
  <Company>University of Michigan Business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faley</dc:creator>
  <cp:lastModifiedBy>Tim Faley</cp:lastModifiedBy>
  <cp:revision>969</cp:revision>
  <cp:lastPrinted>2019-09-15T17:58:58Z</cp:lastPrinted>
  <dcterms:created xsi:type="dcterms:W3CDTF">2003-10-03T23:08:19Z</dcterms:created>
  <dcterms:modified xsi:type="dcterms:W3CDTF">2022-07-29T21:11:53Z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